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61" r:id="rId2"/>
    <p:sldId id="263" r:id="rId3"/>
    <p:sldId id="258" r:id="rId4"/>
    <p:sldId id="259" r:id="rId5"/>
    <p:sldId id="260" r:id="rId6"/>
  </p:sldIdLst>
  <p:sldSz cx="9144000" cy="6858000" type="screen4x3"/>
  <p:notesSz cx="6858000" cy="9144000"/>
  <p:custDataLst>
    <p:tags r:id="rId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8" d="100"/>
          <a:sy n="88" d="100"/>
        </p:scale>
        <p:origin x="-797" y="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F5259C-79CF-8449-88E6-810A929A47CD}" type="datetimeFigureOut">
              <a:rPr lang="en-US" smtClean="0"/>
              <a:t>4/10/2014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2ED313-F50C-DD48-B6A5-290EF46234F3}" type="slidenum">
              <a:rPr lang="en-US" smtClean="0"/>
              <a:t>‹#›</a:t>
            </a:fld>
            <a:endParaRPr lang="en-US"/>
          </a:p>
        </p:txBody>
      </p:sp>
    </p:spTree>
    <p:extLst>
      <p:ext uri="{BB962C8B-B14F-4D97-AF65-F5344CB8AC3E}">
        <p14:creationId xmlns:p14="http://schemas.microsoft.com/office/powerpoint/2010/main" val="230804033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Good</a:t>
            </a:r>
            <a:r>
              <a:rPr lang="en-US" baseline="0" dirty="0" smtClean="0"/>
              <a:t> Evening, My name is Dr. Kendra Core King and I am the principal of Broadus Wood Elementary School.  Tonight, I will briefly review our school’s continuous improvement plan.  </a:t>
            </a:r>
            <a:endParaRPr lang="en-US" dirty="0"/>
          </a:p>
        </p:txBody>
      </p:sp>
      <p:sp>
        <p:nvSpPr>
          <p:cNvPr id="4" name="Slide Number Placeholder 3"/>
          <p:cNvSpPr>
            <a:spLocks noGrp="1"/>
          </p:cNvSpPr>
          <p:nvPr>
            <p:ph type="sldNum" sz="quarter" idx="10"/>
          </p:nvPr>
        </p:nvSpPr>
        <p:spPr/>
        <p:txBody>
          <a:bodyPr/>
          <a:lstStyle/>
          <a:p>
            <a:fld id="{B82ED313-F50C-DD48-B6A5-290EF46234F3}" type="slidenum">
              <a:rPr lang="en-US" smtClean="0"/>
              <a:t>1</a:t>
            </a:fld>
            <a:endParaRPr lang="en-US"/>
          </a:p>
        </p:txBody>
      </p:sp>
    </p:spTree>
    <p:extLst>
      <p:ext uri="{BB962C8B-B14F-4D97-AF65-F5344CB8AC3E}">
        <p14:creationId xmlns:p14="http://schemas.microsoft.com/office/powerpoint/2010/main" val="4217552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latin typeface="Times New Roman"/>
                <a:cs typeface="Times New Roman"/>
              </a:rPr>
              <a:t>Broadus Wood student achievement will increase in reading and math through the incorporation of guided instruction, lessons focused on critical thinking, and problem/passion based learning activities. </a:t>
            </a:r>
          </a:p>
          <a:p>
            <a:pPr marL="0" indent="0">
              <a:buNone/>
            </a:pPr>
            <a:endParaRPr lang="en-US" sz="1200" dirty="0" smtClean="0">
              <a:latin typeface="Times New Roman"/>
              <a:cs typeface="Times New Roman"/>
            </a:endParaRPr>
          </a:p>
          <a:p>
            <a:r>
              <a:rPr lang="en-US" sz="1200" dirty="0" smtClean="0">
                <a:latin typeface="Times New Roman"/>
                <a:cs typeface="Times New Roman"/>
              </a:rPr>
              <a:t>Broadus Wood staff will focus on improving school culture and climate by using Responsible Classroom practices. </a:t>
            </a:r>
          </a:p>
          <a:p>
            <a:pPr marL="0" indent="0">
              <a:buNone/>
            </a:pPr>
            <a:endParaRPr lang="en-US" sz="1200" dirty="0" smtClean="0">
              <a:latin typeface="Times New Roman"/>
              <a:cs typeface="Times New Roman"/>
            </a:endParaRPr>
          </a:p>
          <a:p>
            <a:r>
              <a:rPr lang="en-US" sz="1200" dirty="0" smtClean="0">
                <a:latin typeface="Times New Roman"/>
                <a:cs typeface="Times New Roman"/>
              </a:rPr>
              <a:t>Broadus Wood teachers will participate in professional learning opportunities to expand their knowledge of engaging students in learning and supporting their sense of belonging to the school community.</a:t>
            </a:r>
            <a:r>
              <a:rPr lang="en-US" sz="1200" b="1" dirty="0" smtClean="0">
                <a:latin typeface="Times New Roman"/>
                <a:cs typeface="Times New Roman"/>
              </a:rPr>
              <a:t> </a:t>
            </a:r>
            <a:endParaRPr lang="en-US" sz="1200" dirty="0" smtClean="0">
              <a:latin typeface="Times New Roman"/>
              <a:cs typeface="Times New Roman"/>
            </a:endParaRPr>
          </a:p>
          <a:p>
            <a:endParaRPr lang="en-US" dirty="0"/>
          </a:p>
        </p:txBody>
      </p:sp>
      <p:sp>
        <p:nvSpPr>
          <p:cNvPr id="4" name="Slide Number Placeholder 3"/>
          <p:cNvSpPr>
            <a:spLocks noGrp="1"/>
          </p:cNvSpPr>
          <p:nvPr>
            <p:ph type="sldNum" sz="quarter" idx="10"/>
          </p:nvPr>
        </p:nvSpPr>
        <p:spPr/>
        <p:txBody>
          <a:bodyPr/>
          <a:lstStyle/>
          <a:p>
            <a:fld id="{B82ED313-F50C-DD48-B6A5-290EF46234F3}" type="slidenum">
              <a:rPr lang="en-US" smtClean="0"/>
              <a:t>2</a:t>
            </a:fld>
            <a:endParaRPr lang="en-US"/>
          </a:p>
        </p:txBody>
      </p:sp>
    </p:spTree>
    <p:extLst>
      <p:ext uri="{BB962C8B-B14F-4D97-AF65-F5344CB8AC3E}">
        <p14:creationId xmlns:p14="http://schemas.microsoft.com/office/powerpoint/2010/main" val="2646875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objectives</a:t>
            </a:r>
            <a:r>
              <a:rPr lang="en-US" baseline="0" dirty="0" smtClean="0"/>
              <a:t> are important as they guide our work: </a:t>
            </a:r>
          </a:p>
          <a:p>
            <a:endParaRPr lang="en-US" baseline="0" dirty="0" smtClean="0"/>
          </a:p>
          <a:p>
            <a:r>
              <a:rPr lang="en-US" baseline="0" dirty="0" smtClean="0"/>
              <a:t>To address recent changes and updates to the curriculum as well as the learning needs of students. </a:t>
            </a:r>
          </a:p>
          <a:p>
            <a:endParaRPr lang="en-US" baseline="0" dirty="0" smtClean="0"/>
          </a:p>
          <a:p>
            <a:r>
              <a:rPr lang="en-US" baseline="0" dirty="0" smtClean="0"/>
              <a:t>To support the learning needs of teachers and their work to support the needs of students.  </a:t>
            </a:r>
          </a:p>
        </p:txBody>
      </p:sp>
      <p:sp>
        <p:nvSpPr>
          <p:cNvPr id="4" name="Slide Number Placeholder 3"/>
          <p:cNvSpPr>
            <a:spLocks noGrp="1"/>
          </p:cNvSpPr>
          <p:nvPr>
            <p:ph type="sldNum" sz="quarter" idx="10"/>
          </p:nvPr>
        </p:nvSpPr>
        <p:spPr/>
        <p:txBody>
          <a:bodyPr/>
          <a:lstStyle/>
          <a:p>
            <a:fld id="{B82ED313-F50C-DD48-B6A5-290EF46234F3}" type="slidenum">
              <a:rPr lang="en-US" smtClean="0"/>
              <a:t>3</a:t>
            </a:fld>
            <a:endParaRPr lang="en-US"/>
          </a:p>
        </p:txBody>
      </p:sp>
    </p:spTree>
    <p:extLst>
      <p:ext uri="{BB962C8B-B14F-4D97-AF65-F5344CB8AC3E}">
        <p14:creationId xmlns:p14="http://schemas.microsoft.com/office/powerpoint/2010/main" val="250666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Change</a:t>
            </a:r>
            <a:r>
              <a:rPr lang="en-US" baseline="0" dirty="0" smtClean="0"/>
              <a:t> is inevitable.  Our school gained 11 new staff members and excluding kindergarteners, approximately 50 new students.  We have had a successful school year, but the challenge will be maintaining and expanding our positive school culture.  </a:t>
            </a:r>
          </a:p>
          <a:p>
            <a:r>
              <a:rPr lang="en-US" baseline="0" dirty="0" smtClean="0"/>
              <a:t/>
            </a:r>
            <a:br>
              <a:rPr lang="en-US" baseline="0" dirty="0" smtClean="0"/>
            </a:br>
            <a:r>
              <a:rPr lang="en-US" baseline="0" dirty="0" smtClean="0"/>
              <a:t>Another challenge is with providing adequate support for students receiving intervention.  Our student population has grown and staffing decisions during the previous year did not account for the percentage of students who would need services. </a:t>
            </a:r>
          </a:p>
        </p:txBody>
      </p:sp>
      <p:sp>
        <p:nvSpPr>
          <p:cNvPr id="4" name="Slide Number Placeholder 3"/>
          <p:cNvSpPr>
            <a:spLocks noGrp="1"/>
          </p:cNvSpPr>
          <p:nvPr>
            <p:ph type="sldNum" sz="quarter" idx="10"/>
          </p:nvPr>
        </p:nvSpPr>
        <p:spPr/>
        <p:txBody>
          <a:bodyPr/>
          <a:lstStyle/>
          <a:p>
            <a:fld id="{B82ED313-F50C-DD48-B6A5-290EF46234F3}" type="slidenum">
              <a:rPr lang="en-US" smtClean="0"/>
              <a:t>4</a:t>
            </a:fld>
            <a:endParaRPr lang="en-US"/>
          </a:p>
        </p:txBody>
      </p:sp>
    </p:spTree>
    <p:extLst>
      <p:ext uri="{BB962C8B-B14F-4D97-AF65-F5344CB8AC3E}">
        <p14:creationId xmlns:p14="http://schemas.microsoft.com/office/powerpoint/2010/main" val="29041091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457200" rtl="0" eaLnBrk="1" fontAlgn="auto" latinLnBrk="0" hangingPunct="1">
              <a:lnSpc>
                <a:spcPct val="100000"/>
              </a:lnSpc>
              <a:spcBef>
                <a:spcPts val="0"/>
              </a:spcBef>
              <a:spcAft>
                <a:spcPts val="0"/>
              </a:spcAft>
              <a:buClrTx/>
              <a:buSzTx/>
              <a:buFontTx/>
              <a:buNone/>
              <a:tabLst/>
              <a:defRPr/>
            </a:pPr>
            <a:r>
              <a:rPr lang="en-US" dirty="0" smtClean="0"/>
              <a:t>Inquiry Fair: On March 26,</a:t>
            </a:r>
            <a:r>
              <a:rPr lang="en-US" baseline="0" dirty="0" smtClean="0"/>
              <a:t> we held our annual Inquiry Fair.  Individuals, small groups, and grade levels showcased projects on topics that students “wondered” about.  Topics varied from “Where does my drinking water come from?” to “How many days does it take for meat to rot?”</a:t>
            </a:r>
          </a:p>
          <a:p>
            <a:pPr marL="457200" lvl="1" indent="0">
              <a:buNone/>
            </a:pPr>
            <a:endParaRPr lang="en-US" smtClean="0"/>
          </a:p>
          <a:p>
            <a:pPr marL="457200" lvl="1" indent="0">
              <a:buNone/>
            </a:pPr>
            <a:r>
              <a:rPr lang="en-US" smtClean="0"/>
              <a:t>Learning </a:t>
            </a:r>
            <a:r>
              <a:rPr lang="en-US" dirty="0" smtClean="0"/>
              <a:t>Spaces: whole grade levels and grade level bands (K/1, 2/3, 4/5, etc.) using the transformed classroom for instruction and project work.</a:t>
            </a:r>
          </a:p>
          <a:p>
            <a:pPr marL="457200" lvl="1" indent="0">
              <a:buNone/>
            </a:pPr>
            <a:endParaRPr lang="en-US" dirty="0" smtClean="0"/>
          </a:p>
          <a:p>
            <a:pPr marL="457200" lvl="1" indent="0">
              <a:buNone/>
            </a:pPr>
            <a:endParaRPr lang="en-US" dirty="0" smtClean="0"/>
          </a:p>
          <a:p>
            <a:endParaRPr lang="en-US" dirty="0"/>
          </a:p>
        </p:txBody>
      </p:sp>
      <p:sp>
        <p:nvSpPr>
          <p:cNvPr id="4" name="Slide Number Placeholder 3"/>
          <p:cNvSpPr>
            <a:spLocks noGrp="1"/>
          </p:cNvSpPr>
          <p:nvPr>
            <p:ph type="sldNum" sz="quarter" idx="10"/>
          </p:nvPr>
        </p:nvSpPr>
        <p:spPr/>
        <p:txBody>
          <a:bodyPr/>
          <a:lstStyle/>
          <a:p>
            <a:fld id="{B82ED313-F50C-DD48-B6A5-290EF46234F3}" type="slidenum">
              <a:rPr lang="en-US" smtClean="0"/>
              <a:t>5</a:t>
            </a:fld>
            <a:endParaRPr lang="en-US"/>
          </a:p>
        </p:txBody>
      </p:sp>
    </p:spTree>
    <p:extLst>
      <p:ext uri="{BB962C8B-B14F-4D97-AF65-F5344CB8AC3E}">
        <p14:creationId xmlns:p14="http://schemas.microsoft.com/office/powerpoint/2010/main" val="2829405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8FA04F-FBB1-469C-A7BD-3D407CD11BB5}" type="datetimeFigureOut">
              <a:rPr lang="en-US" smtClean="0"/>
              <a:t>4/10/2014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86994-002A-445F-8351-485616D652DB}" type="slidenum">
              <a:rPr lang="en-US" smtClean="0"/>
              <a:t>‹#›</a:t>
            </a:fld>
            <a:endParaRPr lang="en-US"/>
          </a:p>
        </p:txBody>
      </p:sp>
    </p:spTree>
    <p:extLst>
      <p:ext uri="{BB962C8B-B14F-4D97-AF65-F5344CB8AC3E}">
        <p14:creationId xmlns:p14="http://schemas.microsoft.com/office/powerpoint/2010/main" val="1795392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8FA04F-FBB1-469C-A7BD-3D407CD11BB5}" type="datetimeFigureOut">
              <a:rPr lang="en-US" smtClean="0"/>
              <a:t>4/10/2014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86994-002A-445F-8351-485616D652DB}" type="slidenum">
              <a:rPr lang="en-US" smtClean="0"/>
              <a:t>‹#›</a:t>
            </a:fld>
            <a:endParaRPr lang="en-US"/>
          </a:p>
        </p:txBody>
      </p:sp>
    </p:spTree>
    <p:extLst>
      <p:ext uri="{BB962C8B-B14F-4D97-AF65-F5344CB8AC3E}">
        <p14:creationId xmlns:p14="http://schemas.microsoft.com/office/powerpoint/2010/main" val="2141234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8FA04F-FBB1-469C-A7BD-3D407CD11BB5}" type="datetimeFigureOut">
              <a:rPr lang="en-US" smtClean="0"/>
              <a:t>4/10/2014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86994-002A-445F-8351-485616D652DB}" type="slidenum">
              <a:rPr lang="en-US" smtClean="0"/>
              <a:t>‹#›</a:t>
            </a:fld>
            <a:endParaRPr lang="en-US"/>
          </a:p>
        </p:txBody>
      </p:sp>
    </p:spTree>
    <p:extLst>
      <p:ext uri="{BB962C8B-B14F-4D97-AF65-F5344CB8AC3E}">
        <p14:creationId xmlns:p14="http://schemas.microsoft.com/office/powerpoint/2010/main" val="1850310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8FA04F-FBB1-469C-A7BD-3D407CD11BB5}" type="datetimeFigureOut">
              <a:rPr lang="en-US" smtClean="0"/>
              <a:t>4/10/2014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86994-002A-445F-8351-485616D652DB}" type="slidenum">
              <a:rPr lang="en-US" smtClean="0"/>
              <a:t>‹#›</a:t>
            </a:fld>
            <a:endParaRPr lang="en-US"/>
          </a:p>
        </p:txBody>
      </p:sp>
    </p:spTree>
    <p:extLst>
      <p:ext uri="{BB962C8B-B14F-4D97-AF65-F5344CB8AC3E}">
        <p14:creationId xmlns:p14="http://schemas.microsoft.com/office/powerpoint/2010/main" val="1071897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8FA04F-FBB1-469C-A7BD-3D407CD11BB5}" type="datetimeFigureOut">
              <a:rPr lang="en-US" smtClean="0"/>
              <a:t>4/10/2014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86994-002A-445F-8351-485616D652DB}" type="slidenum">
              <a:rPr lang="en-US" smtClean="0"/>
              <a:t>‹#›</a:t>
            </a:fld>
            <a:endParaRPr lang="en-US"/>
          </a:p>
        </p:txBody>
      </p:sp>
    </p:spTree>
    <p:extLst>
      <p:ext uri="{BB962C8B-B14F-4D97-AF65-F5344CB8AC3E}">
        <p14:creationId xmlns:p14="http://schemas.microsoft.com/office/powerpoint/2010/main" val="2996820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8FA04F-FBB1-469C-A7BD-3D407CD11BB5}" type="datetimeFigureOut">
              <a:rPr lang="en-US" smtClean="0"/>
              <a:t>4/10/2014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A86994-002A-445F-8351-485616D652DB}" type="slidenum">
              <a:rPr lang="en-US" smtClean="0"/>
              <a:t>‹#›</a:t>
            </a:fld>
            <a:endParaRPr lang="en-US"/>
          </a:p>
        </p:txBody>
      </p:sp>
    </p:spTree>
    <p:extLst>
      <p:ext uri="{BB962C8B-B14F-4D97-AF65-F5344CB8AC3E}">
        <p14:creationId xmlns:p14="http://schemas.microsoft.com/office/powerpoint/2010/main" val="1992387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8FA04F-FBB1-469C-A7BD-3D407CD11BB5}" type="datetimeFigureOut">
              <a:rPr lang="en-US" smtClean="0"/>
              <a:t>4/10/2014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A86994-002A-445F-8351-485616D652DB}" type="slidenum">
              <a:rPr lang="en-US" smtClean="0"/>
              <a:t>‹#›</a:t>
            </a:fld>
            <a:endParaRPr lang="en-US"/>
          </a:p>
        </p:txBody>
      </p:sp>
    </p:spTree>
    <p:extLst>
      <p:ext uri="{BB962C8B-B14F-4D97-AF65-F5344CB8AC3E}">
        <p14:creationId xmlns:p14="http://schemas.microsoft.com/office/powerpoint/2010/main" val="4042111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8FA04F-FBB1-469C-A7BD-3D407CD11BB5}" type="datetimeFigureOut">
              <a:rPr lang="en-US" smtClean="0"/>
              <a:t>4/10/2014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A86994-002A-445F-8351-485616D652DB}" type="slidenum">
              <a:rPr lang="en-US" smtClean="0"/>
              <a:t>‹#›</a:t>
            </a:fld>
            <a:endParaRPr lang="en-US"/>
          </a:p>
        </p:txBody>
      </p:sp>
    </p:spTree>
    <p:extLst>
      <p:ext uri="{BB962C8B-B14F-4D97-AF65-F5344CB8AC3E}">
        <p14:creationId xmlns:p14="http://schemas.microsoft.com/office/powerpoint/2010/main" val="1700337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8FA04F-FBB1-469C-A7BD-3D407CD11BB5}" type="datetimeFigureOut">
              <a:rPr lang="en-US" smtClean="0"/>
              <a:t>4/10/2014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A86994-002A-445F-8351-485616D652DB}" type="slidenum">
              <a:rPr lang="en-US" smtClean="0"/>
              <a:t>‹#›</a:t>
            </a:fld>
            <a:endParaRPr lang="en-US"/>
          </a:p>
        </p:txBody>
      </p:sp>
    </p:spTree>
    <p:extLst>
      <p:ext uri="{BB962C8B-B14F-4D97-AF65-F5344CB8AC3E}">
        <p14:creationId xmlns:p14="http://schemas.microsoft.com/office/powerpoint/2010/main" val="772540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8FA04F-FBB1-469C-A7BD-3D407CD11BB5}" type="datetimeFigureOut">
              <a:rPr lang="en-US" smtClean="0"/>
              <a:t>4/10/2014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A86994-002A-445F-8351-485616D652DB}" type="slidenum">
              <a:rPr lang="en-US" smtClean="0"/>
              <a:t>‹#›</a:t>
            </a:fld>
            <a:endParaRPr lang="en-US"/>
          </a:p>
        </p:txBody>
      </p:sp>
    </p:spTree>
    <p:extLst>
      <p:ext uri="{BB962C8B-B14F-4D97-AF65-F5344CB8AC3E}">
        <p14:creationId xmlns:p14="http://schemas.microsoft.com/office/powerpoint/2010/main" val="859661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8FA04F-FBB1-469C-A7BD-3D407CD11BB5}" type="datetimeFigureOut">
              <a:rPr lang="en-US" smtClean="0"/>
              <a:t>4/10/2014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A86994-002A-445F-8351-485616D652DB}" type="slidenum">
              <a:rPr lang="en-US" smtClean="0"/>
              <a:t>‹#›</a:t>
            </a:fld>
            <a:endParaRPr lang="en-US"/>
          </a:p>
        </p:txBody>
      </p:sp>
    </p:spTree>
    <p:extLst>
      <p:ext uri="{BB962C8B-B14F-4D97-AF65-F5344CB8AC3E}">
        <p14:creationId xmlns:p14="http://schemas.microsoft.com/office/powerpoint/2010/main" val="3482100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8FA04F-FBB1-469C-A7BD-3D407CD11BB5}" type="datetimeFigureOut">
              <a:rPr lang="en-US" smtClean="0"/>
              <a:t>4/10/2014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A86994-002A-445F-8351-485616D652DB}" type="slidenum">
              <a:rPr lang="en-US" smtClean="0"/>
              <a:t>‹#›</a:t>
            </a:fld>
            <a:endParaRPr lang="en-US"/>
          </a:p>
        </p:txBody>
      </p:sp>
    </p:spTree>
    <p:extLst>
      <p:ext uri="{BB962C8B-B14F-4D97-AF65-F5344CB8AC3E}">
        <p14:creationId xmlns:p14="http://schemas.microsoft.com/office/powerpoint/2010/main" val="1107425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62400" y="304800"/>
            <a:ext cx="4953000" cy="2894119"/>
          </a:xfrm>
        </p:spPr>
        <p:txBody>
          <a:bodyPr>
            <a:normAutofit/>
          </a:bodyPr>
          <a:lstStyle/>
          <a:p>
            <a:r>
              <a:rPr lang="en-US" sz="3200" i="1" dirty="0" smtClean="0"/>
              <a:t>Broadus Wood Elementary School </a:t>
            </a:r>
            <a:r>
              <a:rPr lang="en-US" sz="3200" dirty="0" smtClean="0"/>
              <a:t>Continuous Improvement Plan</a:t>
            </a:r>
            <a:endParaRPr lang="en-US" sz="3200"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699" y="2286000"/>
            <a:ext cx="2772034" cy="2683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4400" y="609600"/>
            <a:ext cx="230663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33400" y="5257800"/>
            <a:ext cx="3657600" cy="646331"/>
          </a:xfrm>
          <a:prstGeom prst="rect">
            <a:avLst/>
          </a:prstGeom>
          <a:noFill/>
        </p:spPr>
        <p:txBody>
          <a:bodyPr wrap="square" rtlCol="0">
            <a:spAutoFit/>
          </a:bodyPr>
          <a:lstStyle/>
          <a:p>
            <a:r>
              <a:rPr lang="en-US" dirty="0" smtClean="0"/>
              <a:t>Presented By: Dr. </a:t>
            </a:r>
            <a:r>
              <a:rPr lang="en-US" i="1" dirty="0" smtClean="0"/>
              <a:t>Kendra Core King</a:t>
            </a:r>
          </a:p>
          <a:p>
            <a:r>
              <a:rPr lang="en-US" i="1" dirty="0" smtClean="0"/>
              <a:t>Date: Thursday, April 10, 2014</a:t>
            </a:r>
            <a:endParaRPr lang="en-US" i="1" dirty="0"/>
          </a:p>
        </p:txBody>
      </p:sp>
      <p:pic>
        <p:nvPicPr>
          <p:cNvPr id="3" name="Picture 2"/>
          <p:cNvPicPr>
            <a:picLocks noChangeAspect="1"/>
          </p:cNvPicPr>
          <p:nvPr/>
        </p:nvPicPr>
        <p:blipFill>
          <a:blip r:embed="rId5"/>
          <a:stretch>
            <a:fillRect/>
          </a:stretch>
        </p:blipFill>
        <p:spPr>
          <a:xfrm>
            <a:off x="5105400" y="2819400"/>
            <a:ext cx="2438400" cy="2286000"/>
          </a:xfrm>
          <a:prstGeom prst="rect">
            <a:avLst/>
          </a:prstGeom>
        </p:spPr>
      </p:pic>
    </p:spTree>
    <p:extLst>
      <p:ext uri="{BB962C8B-B14F-4D97-AF65-F5344CB8AC3E}">
        <p14:creationId xmlns:p14="http://schemas.microsoft.com/office/powerpoint/2010/main" val="5320977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2013-14 Improvement </a:t>
            </a:r>
            <a:r>
              <a:rPr lang="en-US" dirty="0" smtClean="0"/>
              <a:t>Objectives</a:t>
            </a:r>
            <a:endParaRPr lang="en-US" dirty="0"/>
          </a:p>
        </p:txBody>
      </p:sp>
      <p:sp>
        <p:nvSpPr>
          <p:cNvPr id="3" name="Content Placeholder 2"/>
          <p:cNvSpPr>
            <a:spLocks noGrp="1"/>
          </p:cNvSpPr>
          <p:nvPr>
            <p:ph idx="1"/>
          </p:nvPr>
        </p:nvSpPr>
        <p:spPr/>
        <p:txBody>
          <a:bodyPr>
            <a:normAutofit fontScale="92500" lnSpcReduction="20000"/>
          </a:bodyPr>
          <a:lstStyle/>
          <a:p>
            <a:r>
              <a:rPr lang="en-US" sz="2800" dirty="0">
                <a:latin typeface="Times New Roman"/>
                <a:cs typeface="Times New Roman"/>
              </a:rPr>
              <a:t>Broadus Wood </a:t>
            </a:r>
            <a:r>
              <a:rPr lang="en-US" sz="2800" b="1" dirty="0">
                <a:solidFill>
                  <a:srgbClr val="0000FF"/>
                </a:solidFill>
                <a:latin typeface="Times New Roman"/>
                <a:cs typeface="Times New Roman"/>
              </a:rPr>
              <a:t>student achievement will increase in reading and math </a:t>
            </a:r>
            <a:r>
              <a:rPr lang="en-US" sz="2800" dirty="0">
                <a:latin typeface="Times New Roman"/>
                <a:cs typeface="Times New Roman"/>
              </a:rPr>
              <a:t>through the incorporation of guided instruction, lessons focused on critical thinking, and problem/passion based learning activities. </a:t>
            </a:r>
            <a:endParaRPr lang="en-US" sz="2800" dirty="0" smtClean="0">
              <a:latin typeface="Times New Roman"/>
              <a:cs typeface="Times New Roman"/>
            </a:endParaRPr>
          </a:p>
          <a:p>
            <a:pPr marL="0" indent="0">
              <a:buNone/>
            </a:pPr>
            <a:endParaRPr lang="en-US" sz="2800" dirty="0" smtClean="0">
              <a:latin typeface="Times New Roman"/>
              <a:cs typeface="Times New Roman"/>
            </a:endParaRPr>
          </a:p>
          <a:p>
            <a:r>
              <a:rPr lang="en-US" sz="2800" dirty="0" smtClean="0">
                <a:latin typeface="Times New Roman"/>
                <a:cs typeface="Times New Roman"/>
              </a:rPr>
              <a:t>Broadus </a:t>
            </a:r>
            <a:r>
              <a:rPr lang="en-US" sz="2800" dirty="0">
                <a:latin typeface="Times New Roman"/>
                <a:cs typeface="Times New Roman"/>
              </a:rPr>
              <a:t>Wood </a:t>
            </a:r>
            <a:r>
              <a:rPr lang="en-US" sz="2800" b="1" dirty="0">
                <a:solidFill>
                  <a:srgbClr val="0000FF"/>
                </a:solidFill>
                <a:latin typeface="Times New Roman"/>
                <a:cs typeface="Times New Roman"/>
              </a:rPr>
              <a:t>staff will focus on improving school culture and climate</a:t>
            </a:r>
            <a:r>
              <a:rPr lang="en-US" sz="2800" dirty="0">
                <a:latin typeface="Times New Roman"/>
                <a:cs typeface="Times New Roman"/>
              </a:rPr>
              <a:t> </a:t>
            </a:r>
            <a:r>
              <a:rPr lang="en-US" sz="2800" dirty="0" smtClean="0">
                <a:latin typeface="Times New Roman"/>
                <a:cs typeface="Times New Roman"/>
              </a:rPr>
              <a:t>with school-wide Responsive </a:t>
            </a:r>
            <a:r>
              <a:rPr lang="en-US" sz="2800" dirty="0">
                <a:latin typeface="Times New Roman"/>
                <a:cs typeface="Times New Roman"/>
              </a:rPr>
              <a:t>Classroom practices. </a:t>
            </a:r>
            <a:endParaRPr lang="en-US" sz="2800" dirty="0" smtClean="0">
              <a:latin typeface="Times New Roman"/>
              <a:cs typeface="Times New Roman"/>
            </a:endParaRPr>
          </a:p>
          <a:p>
            <a:pPr marL="0" indent="0">
              <a:buNone/>
            </a:pPr>
            <a:endParaRPr lang="en-US" sz="2800" dirty="0" smtClean="0">
              <a:latin typeface="Times New Roman"/>
              <a:cs typeface="Times New Roman"/>
            </a:endParaRPr>
          </a:p>
          <a:p>
            <a:r>
              <a:rPr lang="en-US" sz="2800" dirty="0" smtClean="0">
                <a:latin typeface="Times New Roman"/>
                <a:cs typeface="Times New Roman"/>
              </a:rPr>
              <a:t>Broadus </a:t>
            </a:r>
            <a:r>
              <a:rPr lang="en-US" sz="2800" dirty="0">
                <a:latin typeface="Times New Roman"/>
                <a:cs typeface="Times New Roman"/>
              </a:rPr>
              <a:t>Wood teachers </a:t>
            </a:r>
            <a:r>
              <a:rPr lang="en-US" sz="2800" b="1" dirty="0">
                <a:solidFill>
                  <a:srgbClr val="0000FF"/>
                </a:solidFill>
                <a:latin typeface="Times New Roman"/>
                <a:cs typeface="Times New Roman"/>
              </a:rPr>
              <a:t>will participate in professional learning opportunities</a:t>
            </a:r>
            <a:r>
              <a:rPr lang="en-US" sz="2800" dirty="0">
                <a:latin typeface="Times New Roman"/>
                <a:cs typeface="Times New Roman"/>
              </a:rPr>
              <a:t> </a:t>
            </a:r>
            <a:r>
              <a:rPr lang="en-US" sz="2800" dirty="0" smtClean="0">
                <a:latin typeface="Times New Roman"/>
                <a:cs typeface="Times New Roman"/>
              </a:rPr>
              <a:t>to increase student engagement and higher thinking.</a:t>
            </a:r>
            <a:endParaRPr lang="en-US" sz="2800" dirty="0" smtClean="0">
              <a:latin typeface="Times New Roman"/>
              <a:cs typeface="Times New Roman"/>
            </a:endParaRPr>
          </a:p>
          <a:p>
            <a:endParaRPr lang="en-US" dirty="0" smtClean="0"/>
          </a:p>
          <a:p>
            <a:endParaRPr lang="en-US" dirty="0"/>
          </a:p>
        </p:txBody>
      </p:sp>
    </p:spTree>
    <p:extLst>
      <p:ext uri="{BB962C8B-B14F-4D97-AF65-F5344CB8AC3E}">
        <p14:creationId xmlns:p14="http://schemas.microsoft.com/office/powerpoint/2010/main" val="12415948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These Objectives are Important </a:t>
            </a:r>
            <a:endParaRPr lang="en-US" dirty="0"/>
          </a:p>
        </p:txBody>
      </p:sp>
      <p:sp>
        <p:nvSpPr>
          <p:cNvPr id="3" name="Content Placeholder 2"/>
          <p:cNvSpPr>
            <a:spLocks noGrp="1"/>
          </p:cNvSpPr>
          <p:nvPr>
            <p:ph sz="half" idx="1"/>
          </p:nvPr>
        </p:nvSpPr>
        <p:spPr/>
        <p:txBody>
          <a:bodyPr>
            <a:normAutofit/>
          </a:bodyPr>
          <a:lstStyle/>
          <a:p>
            <a:r>
              <a:rPr lang="en-US" dirty="0" smtClean="0"/>
              <a:t>Addresses the curriculum changes and learning needs of students</a:t>
            </a:r>
          </a:p>
          <a:p>
            <a:pPr marL="0" indent="0">
              <a:buNone/>
            </a:pPr>
            <a:endParaRPr lang="en-US" dirty="0" smtClean="0"/>
          </a:p>
          <a:p>
            <a:r>
              <a:rPr lang="en-US" dirty="0" smtClean="0"/>
              <a:t>Supports the learning needs of teachers </a:t>
            </a:r>
          </a:p>
          <a:p>
            <a:pPr marL="0" indent="0">
              <a:buNone/>
            </a:pPr>
            <a:endParaRPr lang="en-US" dirty="0" smtClean="0"/>
          </a:p>
        </p:txBody>
      </p:sp>
      <p:pic>
        <p:nvPicPr>
          <p:cNvPr id="6" name="Picture 5"/>
          <p:cNvPicPr>
            <a:picLocks noChangeAspect="1"/>
          </p:cNvPicPr>
          <p:nvPr/>
        </p:nvPicPr>
        <p:blipFill>
          <a:blip r:embed="rId3"/>
          <a:stretch>
            <a:fillRect/>
          </a:stretch>
        </p:blipFill>
        <p:spPr>
          <a:xfrm rot="10800000">
            <a:off x="4572000" y="1524000"/>
            <a:ext cx="4191000" cy="4495800"/>
          </a:xfrm>
          <a:prstGeom prst="rect">
            <a:avLst/>
          </a:prstGeom>
          <a:scene3d>
            <a:camera prst="orthographicFront">
              <a:rot lat="0" lon="300000" rev="0"/>
            </a:camera>
            <a:lightRig rig="threePt" dir="t"/>
          </a:scene3d>
        </p:spPr>
      </p:pic>
    </p:spTree>
    <p:extLst>
      <p:ext uri="{BB962C8B-B14F-4D97-AF65-F5344CB8AC3E}">
        <p14:creationId xmlns:p14="http://schemas.microsoft.com/office/powerpoint/2010/main" val="22629189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Current Challenges</a:t>
            </a:r>
            <a:endParaRPr lang="en-US" dirty="0"/>
          </a:p>
        </p:txBody>
      </p:sp>
      <p:sp>
        <p:nvSpPr>
          <p:cNvPr id="7" name="Content Placeholder 6"/>
          <p:cNvSpPr>
            <a:spLocks noGrp="1"/>
          </p:cNvSpPr>
          <p:nvPr>
            <p:ph sz="half" idx="1"/>
          </p:nvPr>
        </p:nvSpPr>
        <p:spPr>
          <a:xfrm>
            <a:off x="457200" y="1981200"/>
            <a:ext cx="4038600" cy="4525963"/>
          </a:xfrm>
        </p:spPr>
        <p:txBody>
          <a:bodyPr/>
          <a:lstStyle/>
          <a:p>
            <a:r>
              <a:rPr lang="en-US" dirty="0" smtClean="0"/>
              <a:t>Change </a:t>
            </a:r>
          </a:p>
          <a:p>
            <a:pPr marL="0" indent="0">
              <a:buNone/>
            </a:pPr>
            <a:endParaRPr lang="en-US" dirty="0" smtClean="0"/>
          </a:p>
          <a:p>
            <a:r>
              <a:rPr lang="en-US" dirty="0" smtClean="0"/>
              <a:t>Providing adequate support for students receiving intervention</a:t>
            </a:r>
          </a:p>
        </p:txBody>
      </p:sp>
      <p:pic>
        <p:nvPicPr>
          <p:cNvPr id="9" name="Content Placeholder 8" descr="challenge"/>
          <p:cNvPicPr>
            <a:picLocks noGrp="1" noChangeAspect="1"/>
          </p:cNvPicPr>
          <p:nvPr>
            <p:ph sz="half" idx="2"/>
          </p:nvPr>
        </p:nvPicPr>
        <p:blipFill>
          <a:blip r:embed="rId3">
            <a:extLst>
              <a:ext uri="{28A0092B-C50C-407E-A947-70E740481C1C}">
                <a14:useLocalDpi xmlns:a14="http://schemas.microsoft.com/office/drawing/2010/main" val="0"/>
              </a:ext>
            </a:extLst>
          </a:blip>
          <a:srcRect t="-29983" b="-29983"/>
          <a:stretch>
            <a:fillRect/>
          </a:stretch>
        </p:blipFill>
        <p:spPr>
          <a:xfrm>
            <a:off x="4648200" y="1219200"/>
            <a:ext cx="4267200" cy="4525963"/>
          </a:xfrm>
        </p:spPr>
      </p:pic>
    </p:spTree>
    <p:extLst>
      <p:ext uri="{BB962C8B-B14F-4D97-AF65-F5344CB8AC3E}">
        <p14:creationId xmlns:p14="http://schemas.microsoft.com/office/powerpoint/2010/main" val="9643360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Current Successes</a:t>
            </a:r>
            <a:endParaRPr lang="en-US" dirty="0"/>
          </a:p>
        </p:txBody>
      </p:sp>
      <p:pic>
        <p:nvPicPr>
          <p:cNvPr id="4" name="Content Placeholder 3" descr="IMG_2773.jpg"/>
          <p:cNvPicPr>
            <a:picLocks noGrp="1" noChangeAspect="1"/>
          </p:cNvPicPr>
          <p:nvPr>
            <p:ph sz="half" idx="1"/>
          </p:nvPr>
        </p:nvPicPr>
        <p:blipFill>
          <a:blip r:embed="rId3" cstate="print">
            <a:extLst>
              <a:ext uri="{28A0092B-C50C-407E-A947-70E740481C1C}">
                <a14:useLocalDpi xmlns:a14="http://schemas.microsoft.com/office/drawing/2010/main" val="0"/>
              </a:ext>
            </a:extLst>
          </a:blip>
          <a:srcRect t="7975" b="7975"/>
          <a:stretch>
            <a:fillRect/>
          </a:stretch>
        </p:blipFill>
        <p:spPr>
          <a:xfrm>
            <a:off x="304800" y="1447800"/>
            <a:ext cx="4038600" cy="4800600"/>
          </a:xfrm>
        </p:spPr>
      </p:pic>
      <p:pic>
        <p:nvPicPr>
          <p:cNvPr id="12" name="Content Placeholder 11" descr="IMG_0186.jpg"/>
          <p:cNvPicPr>
            <a:picLocks noGrp="1" noChangeAspect="1"/>
          </p:cNvPicPr>
          <p:nvPr>
            <p:ph sz="half" idx="2"/>
          </p:nvPr>
        </p:nvPicPr>
        <p:blipFill>
          <a:blip r:embed="rId4" cstate="print">
            <a:extLst>
              <a:ext uri="{28A0092B-C50C-407E-A947-70E740481C1C}">
                <a14:useLocalDpi xmlns:a14="http://schemas.microsoft.com/office/drawing/2010/main" val="0"/>
              </a:ext>
            </a:extLst>
          </a:blip>
          <a:srcRect t="7975" b="7975"/>
          <a:stretch>
            <a:fillRect/>
          </a:stretch>
        </p:blipFill>
        <p:spPr>
          <a:xfrm>
            <a:off x="4724400" y="4038600"/>
            <a:ext cx="2133600" cy="2209800"/>
          </a:xfrm>
        </p:spPr>
      </p:pic>
      <p:pic>
        <p:nvPicPr>
          <p:cNvPr id="9" name="Content Placeholder 7" descr="IMG_0181.jpg"/>
          <p:cNvPicPr>
            <a:picLocks noChangeAspect="1"/>
          </p:cNvPicPr>
          <p:nvPr/>
        </p:nvPicPr>
        <p:blipFill>
          <a:blip r:embed="rId5" cstate="print">
            <a:extLst>
              <a:ext uri="{28A0092B-C50C-407E-A947-70E740481C1C}">
                <a14:useLocalDpi xmlns:a14="http://schemas.microsoft.com/office/drawing/2010/main" val="0"/>
              </a:ext>
            </a:extLst>
          </a:blip>
          <a:srcRect t="7975" b="7975"/>
          <a:stretch>
            <a:fillRect/>
          </a:stretch>
        </p:blipFill>
        <p:spPr>
          <a:xfrm>
            <a:off x="7010400" y="3962400"/>
            <a:ext cx="2057400" cy="2209800"/>
          </a:xfrm>
          <a:prstGeom prst="rect">
            <a:avLst/>
          </a:prstGeom>
        </p:spPr>
      </p:pic>
      <p:pic>
        <p:nvPicPr>
          <p:cNvPr id="11" name="Content Placeholder 9" descr="IMG_0185.JPG"/>
          <p:cNvPicPr>
            <a:picLocks noChangeAspect="1"/>
          </p:cNvPicPr>
          <p:nvPr/>
        </p:nvPicPr>
        <p:blipFill>
          <a:blip r:embed="rId6" cstate="print">
            <a:extLst>
              <a:ext uri="{28A0092B-C50C-407E-A947-70E740481C1C}">
                <a14:useLocalDpi xmlns:a14="http://schemas.microsoft.com/office/drawing/2010/main" val="0"/>
              </a:ext>
            </a:extLst>
          </a:blip>
          <a:srcRect l="16538" r="16538"/>
          <a:stretch>
            <a:fillRect/>
          </a:stretch>
        </p:blipFill>
        <p:spPr>
          <a:xfrm>
            <a:off x="6934200" y="1447800"/>
            <a:ext cx="2057400" cy="2438400"/>
          </a:xfrm>
          <a:prstGeom prst="rect">
            <a:avLst/>
          </a:prstGeom>
        </p:spPr>
      </p:pic>
      <p:pic>
        <p:nvPicPr>
          <p:cNvPr id="13" name="Picture 12"/>
          <p:cNvPicPr>
            <a:picLocks noChangeAspect="1"/>
          </p:cNvPicPr>
          <p:nvPr/>
        </p:nvPicPr>
        <p:blipFill>
          <a:blip r:embed="rId7"/>
          <a:stretch>
            <a:fillRect/>
          </a:stretch>
        </p:blipFill>
        <p:spPr>
          <a:xfrm>
            <a:off x="4724400" y="1447800"/>
            <a:ext cx="2133600" cy="2514600"/>
          </a:xfrm>
          <a:prstGeom prst="rect">
            <a:avLst/>
          </a:prstGeom>
        </p:spPr>
      </p:pic>
    </p:spTree>
    <p:extLst>
      <p:ext uri="{BB962C8B-B14F-4D97-AF65-F5344CB8AC3E}">
        <p14:creationId xmlns:p14="http://schemas.microsoft.com/office/powerpoint/2010/main" val="141514267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8.0&quot;&gt;&lt;object type=&quot;1&quot; unique_id=&quot;10001&quot;&gt;&lt;object type=&quot;2&quot; unique_id=&quot;10002&quot;&gt;&lt;object type=&quot;3&quot; unique_id=&quot;10005&quot;&gt;&lt;property id=&quot;20148&quot; value=&quot;5&quot;/&gt;&lt;property id=&quot;20300&quot; value=&quot;Slide 3 - &amp;quot;Why These Objectives are Important &amp;quot;&quot;/&gt;&lt;property id=&quot;20307&quot; value=&quot;258&quot;/&gt;&lt;/object&gt;&lt;object type=&quot;3&quot; unique_id=&quot;10006&quot;&gt;&lt;property id=&quot;20148&quot; value=&quot;5&quot;/&gt;&lt;property id=&quot;20300&quot; value=&quot;Slide 4 - &amp;quot;Current Challenges&amp;quot;&quot;/&gt;&lt;property id=&quot;20307&quot; value=&quot;259&quot;/&gt;&lt;/object&gt;&lt;object type=&quot;3&quot; unique_id=&quot;10007&quot;&gt;&lt;property id=&quot;20148&quot; value=&quot;5&quot;/&gt;&lt;property id=&quot;20300&quot; value=&quot;Slide 5 - &amp;quot;Current Successes&amp;quot;&quot;/&gt;&lt;property id=&quot;20307&quot; value=&quot;260&quot;/&gt;&lt;/object&gt;&lt;object type=&quot;3&quot; unique_id=&quot;10672&quot;&gt;&lt;property id=&quot;20148&quot; value=&quot;5&quot;/&gt;&lt;property id=&quot;20300&quot; value=&quot;Slide 1 - &amp;quot;School / Department Continuous Improvement Plan&amp;quot;&quot;/&gt;&lt;property id=&quot;20307&quot; value=&quot;261&quot;/&gt;&lt;/object&gt;&lt;object type=&quot;3&quot; unique_id=&quot;10721&quot;&gt;&lt;property id=&quot;20148&quot; value=&quot;5&quot;/&gt;&lt;property id=&quot;20300&quot; value=&quot;Slide 2 - &amp;quot;2013-14 Improvement Objectives&amp;quot;&quot;/&gt;&lt;property id=&quot;20307&quot; value=&quot;263&quot;/&gt;&lt;/object&gt;&lt;/object&gt;&lt;object type=&quot;8&quot; unique_id=&quot;10014&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2267</TotalTime>
  <Words>408</Words>
  <Application>Microsoft Office PowerPoint</Application>
  <PresentationFormat>On-screen Show (4:3)</PresentationFormat>
  <Paragraphs>40</Paragraphs>
  <Slides>5</Slides>
  <Notes>5</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Broadus Wood Elementary School Continuous Improvement Plan</vt:lpstr>
      <vt:lpstr>2013-14 Improvement Objectives</vt:lpstr>
      <vt:lpstr>Why These Objectives are Important </vt:lpstr>
      <vt:lpstr>Current Challenges</vt:lpstr>
      <vt:lpstr>Current Successes</vt:lpstr>
    </vt:vector>
  </TitlesOfParts>
  <Company>Albemarle County Public Schools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ACPS School Board</dc:title>
  <dc:creator>acps</dc:creator>
  <cp:lastModifiedBy>acps</cp:lastModifiedBy>
  <cp:revision>39</cp:revision>
  <dcterms:created xsi:type="dcterms:W3CDTF">2013-10-01T15:34:43Z</dcterms:created>
  <dcterms:modified xsi:type="dcterms:W3CDTF">2014-04-10T16:47:54Z</dcterms:modified>
</cp:coreProperties>
</file>